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305" r:id="rId5"/>
    <p:sldId id="306" r:id="rId6"/>
    <p:sldId id="307" r:id="rId7"/>
    <p:sldId id="309" r:id="rId8"/>
    <p:sldId id="311" r:id="rId9"/>
    <p:sldId id="312" r:id="rId10"/>
    <p:sldId id="310" r:id="rId11"/>
    <p:sldId id="314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19" autoAdjust="0"/>
  </p:normalViewPr>
  <p:slideViewPr>
    <p:cSldViewPr snapToGrid="0">
      <p:cViewPr varScale="1">
        <p:scale>
          <a:sx n="64" d="100"/>
          <a:sy n="64" d="100"/>
        </p:scale>
        <p:origin x="97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7/23/2024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82800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7/23/2024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3921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7/23/2024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72432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7/23/2024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828532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7/23/2024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72524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7/23/2024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21410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7/23/2024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9391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E833E-1B6D-415F-AD29-75AE8C43BD0D}" type="datetime1">
              <a:rPr lang="en-US" smtClean="0"/>
              <a:t>7/23/2024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4918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2596F-08A7-4B70-989A-F2B1CF31E66B}" type="datetime1">
              <a:rPr lang="en-US" smtClean="0"/>
              <a:t>7/23/2024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73702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7/23/2024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55166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7/23/2024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61209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7/23/2024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36059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7/23/2024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92994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7/23/2024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7294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7/23/2024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14893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7/23/2024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91142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7/23/2024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23054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7/23/2024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207152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6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A05AC74-6838-4CD9-B157-B3BB3E2F54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 useBgFill="1">
        <p:nvSpPr>
          <p:cNvPr id="83" name="Freeform 5">
            <a:extLst>
              <a:ext uri="{FF2B5EF4-FFF2-40B4-BE49-F238E27FC236}">
                <a16:creationId xmlns:a16="http://schemas.microsoft.com/office/drawing/2014/main" id="{608EAA06-5488-416B-B2B2-E552130110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199829" y="1101852"/>
            <a:ext cx="4254640" cy="4654297"/>
          </a:xfrm>
          <a:prstGeom prst="round2SameRect">
            <a:avLst>
              <a:gd name="adj1" fmla="val 5146"/>
              <a:gd name="adj2" fmla="val 400"/>
            </a:avLst>
          </a:pr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:a16="http://schemas.microsoft.com/office/drawing/2014/main" xmlns:p14="http://schemas.microsoft.com/office/powerpoint/2010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336" y="1623412"/>
            <a:ext cx="3503122" cy="2287229"/>
          </a:xfrm>
        </p:spPr>
        <p:txBody>
          <a:bodyPr>
            <a:normAutofit/>
          </a:bodyPr>
          <a:lstStyle/>
          <a:p>
            <a:pPr algn="l"/>
            <a:r>
              <a:rPr lang="en-US" sz="4400" dirty="0"/>
              <a:t>Entertainer Data Analytics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4335" y="4009771"/>
            <a:ext cx="3503122" cy="1244361"/>
          </a:xfrm>
        </p:spPr>
        <p:txBody>
          <a:bodyPr>
            <a:normAutofit/>
          </a:bodyPr>
          <a:lstStyle/>
          <a:p>
            <a:pPr algn="l"/>
            <a:r>
              <a:rPr lang="en-US" sz="1800">
                <a:solidFill>
                  <a:srgbClr val="FC05CB"/>
                </a:solidFill>
              </a:rPr>
              <a:t>By – V H Nidhi</a:t>
            </a:r>
            <a:endParaRPr lang="en-US" sz="1800" dirty="0">
              <a:solidFill>
                <a:srgbClr val="FC05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6576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A6C2C86-63BF-47D5-AA3F-905111A238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5D4AC4-C2A5-D37B-991E-AB0D59CF41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013" y="1115568"/>
            <a:ext cx="3487616" cy="4626864"/>
          </a:xfrm>
        </p:spPr>
        <p:txBody>
          <a:bodyPr>
            <a:normAutofit/>
          </a:bodyPr>
          <a:lstStyle/>
          <a:p>
            <a:pPr algn="l"/>
            <a:r>
              <a:rPr lang="en-US" sz="3600"/>
              <a:t>Introduction</a:t>
            </a:r>
            <a:endParaRPr lang="en-IN" sz="360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25A0768-3044-4AA9-A889-D2CAA68C51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605" y="2057400"/>
            <a:ext cx="0" cy="274320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587B74-8854-1D76-DA08-68106922B6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5398" y="1115568"/>
            <a:ext cx="6245352" cy="4626864"/>
          </a:xfrm>
        </p:spPr>
        <p:txBody>
          <a:bodyPr anchor="ctr">
            <a:normAutofit/>
          </a:bodyPr>
          <a:lstStyle/>
          <a:p>
            <a:r>
              <a:rPr lang="en-US" dirty="0"/>
              <a:t>Our project explores the complex data landscape in the entertainment sector, aiming to uncover valuable insights that can guide decision-making processes and elevate the overall entertainment experience.</a:t>
            </a:r>
          </a:p>
          <a:p>
            <a:r>
              <a:rPr lang="en-US" dirty="0"/>
              <a:t>The project’s objective is to analyze information about entertainers by compiling data and creating a comprehensive dashboard.</a:t>
            </a:r>
          </a:p>
          <a:p>
            <a:r>
              <a:rPr lang="en-IN" dirty="0"/>
              <a:t>Tools used are MS Excel, Python, Pandas, IMDB, Power BI</a:t>
            </a:r>
          </a:p>
        </p:txBody>
      </p:sp>
    </p:spTree>
    <p:extLst>
      <p:ext uri="{BB962C8B-B14F-4D97-AF65-F5344CB8AC3E}">
        <p14:creationId xmlns:p14="http://schemas.microsoft.com/office/powerpoint/2010/main" val="1382455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2A2456A0-13DF-4BA8-9BDD-168E874C42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9167BF-45EF-D55D-AB26-1C1571537F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5978072" cy="1556702"/>
          </a:xfrm>
        </p:spPr>
        <p:txBody>
          <a:bodyPr>
            <a:normAutofit/>
          </a:bodyPr>
          <a:lstStyle/>
          <a:p>
            <a:r>
              <a:rPr lang="en-US"/>
              <a:t>Data Preparation </a:t>
            </a:r>
            <a:br>
              <a:rPr lang="en-US"/>
            </a:b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1FAD51-E1E1-9106-DE21-F0D38B3A87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354729"/>
            <a:ext cx="5978072" cy="3340119"/>
          </a:xfrm>
        </p:spPr>
        <p:txBody>
          <a:bodyPr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600"/>
              <a:t>- The data was divided into three categories: Entertainer Basic Info, Entertainer Breakthrough Info, and Entertainer Last Work Info.</a:t>
            </a:r>
          </a:p>
          <a:p>
            <a:pPr>
              <a:lnSpc>
                <a:spcPct val="100000"/>
              </a:lnSpc>
            </a:pPr>
            <a:r>
              <a:rPr lang="en-US" sz="1600"/>
              <a:t>- These three parts were consolidated into a single file named "Entertainer Final."</a:t>
            </a:r>
          </a:p>
          <a:p>
            <a:pPr>
              <a:lnSpc>
                <a:spcPct val="100000"/>
              </a:lnSpc>
            </a:pPr>
            <a:r>
              <a:rPr lang="en-US" sz="1600"/>
              <a:t>- The initial data was insufficient for analysis, necessitating the addition of more information.</a:t>
            </a:r>
          </a:p>
          <a:p>
            <a:pPr>
              <a:lnSpc>
                <a:spcPct val="100000"/>
              </a:lnSpc>
            </a:pPr>
            <a:r>
              <a:rPr lang="en-US" sz="1600"/>
              <a:t>- Details on the number of awards and nominations won by the entertainers, as well as awards from breakthrough performances, were incorporated into the data.</a:t>
            </a:r>
          </a:p>
          <a:p>
            <a:pPr>
              <a:lnSpc>
                <a:spcPct val="100000"/>
              </a:lnSpc>
            </a:pPr>
            <a:r>
              <a:rPr lang="en-US" sz="1600"/>
              <a:t>- Additional information was sourced from IMDb's official website.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7AEE9CAC-347C-43C2-AE87-6BC5566E6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7232905" y="1"/>
            <a:ext cx="4959095" cy="6858000"/>
          </a:xfrm>
          <a:prstGeom prst="rect">
            <a:avLst/>
          </a:prstGeom>
        </p:spPr>
      </p:pic>
      <p:pic>
        <p:nvPicPr>
          <p:cNvPr id="14" name="Picture 13" descr="Stock exchange numbers">
            <a:extLst>
              <a:ext uri="{FF2B5EF4-FFF2-40B4-BE49-F238E27FC236}">
                <a16:creationId xmlns:a16="http://schemas.microsoft.com/office/drawing/2014/main" id="{14A93EA2-0851-F27A-0DE3-17C036B8C6F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1074" r="19592" b="-1"/>
          <a:stretch/>
        </p:blipFill>
        <p:spPr>
          <a:xfrm>
            <a:off x="7552945" y="947633"/>
            <a:ext cx="3995592" cy="4495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14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C9062506-CA04-4EA8-8BB7-8ED014F200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DA9FAA-CB1E-8645-CB9A-42F0F1179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4" y="4778733"/>
            <a:ext cx="10353761" cy="1337751"/>
          </a:xfrm>
        </p:spPr>
        <p:txBody>
          <a:bodyPr>
            <a:normAutofit/>
          </a:bodyPr>
          <a:lstStyle/>
          <a:p>
            <a:r>
              <a:rPr lang="en-US" sz="4800"/>
              <a:t>Data Enrichment Process</a:t>
            </a:r>
            <a:endParaRPr lang="en-IN" sz="4800"/>
          </a:p>
        </p:txBody>
      </p:sp>
      <p:sp useBgFill="1">
        <p:nvSpPr>
          <p:cNvPr id="25" name="Freeform: Shape 24">
            <a:extLst>
              <a:ext uri="{FF2B5EF4-FFF2-40B4-BE49-F238E27FC236}">
                <a16:creationId xmlns:a16="http://schemas.microsoft.com/office/drawing/2014/main" id="{63937257-9B07-4360-A672-8DC1DB6227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67080"/>
          </a:xfrm>
          <a:custGeom>
            <a:avLst/>
            <a:gdLst>
              <a:gd name="connsiteX0" fmla="*/ 0 w 12192000"/>
              <a:gd name="connsiteY0" fmla="*/ 0 h 4567080"/>
              <a:gd name="connsiteX1" fmla="*/ 12192000 w 12192000"/>
              <a:gd name="connsiteY1" fmla="*/ 0 h 4567080"/>
              <a:gd name="connsiteX2" fmla="*/ 12192000 w 12192000"/>
              <a:gd name="connsiteY2" fmla="*/ 4040874 h 4567080"/>
              <a:gd name="connsiteX3" fmla="*/ 11707453 w 12192000"/>
              <a:gd name="connsiteY3" fmla="*/ 4125902 h 4567080"/>
              <a:gd name="connsiteX4" fmla="*/ 6090444 w 12192000"/>
              <a:gd name="connsiteY4" fmla="*/ 4567080 h 4567080"/>
              <a:gd name="connsiteX5" fmla="*/ 473435 w 12192000"/>
              <a:gd name="connsiteY5" fmla="*/ 4125902 h 4567080"/>
              <a:gd name="connsiteX6" fmla="*/ 0 w 12192000"/>
              <a:gd name="connsiteY6" fmla="*/ 4042824 h 4567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4567080">
                <a:moveTo>
                  <a:pt x="0" y="0"/>
                </a:moveTo>
                <a:lnTo>
                  <a:pt x="12192000" y="0"/>
                </a:lnTo>
                <a:lnTo>
                  <a:pt x="12192000" y="4040874"/>
                </a:lnTo>
                <a:lnTo>
                  <a:pt x="11707453" y="4125902"/>
                </a:lnTo>
                <a:cubicBezTo>
                  <a:pt x="9955980" y="4411316"/>
                  <a:pt x="8064085" y="4567080"/>
                  <a:pt x="6090444" y="4567080"/>
                </a:cubicBezTo>
                <a:cubicBezTo>
                  <a:pt x="4116804" y="4567080"/>
                  <a:pt x="2224908" y="4411316"/>
                  <a:pt x="473435" y="4125902"/>
                </a:cubicBezTo>
                <a:lnTo>
                  <a:pt x="0" y="4042824"/>
                </a:lnTo>
                <a:close/>
              </a:path>
            </a:pathLst>
          </a:cu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3" name="Date Placeholder 3">
            <a:extLst>
              <a:ext uri="{FF2B5EF4-FFF2-40B4-BE49-F238E27FC236}">
                <a16:creationId xmlns:a16="http://schemas.microsoft.com/office/drawing/2014/main" id="{905E7363-5E6B-4EA2-A007-EB497636C9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78736" y="62180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4" name="Picture 2" descr="A green square with a white x&#10;&#10;Description automatically generated">
            <a:extLst>
              <a:ext uri="{FF2B5EF4-FFF2-40B4-BE49-F238E27FC236}">
                <a16:creationId xmlns:a16="http://schemas.microsoft.com/office/drawing/2014/main" id="{7B83FDCB-40BE-6833-62E0-F3D5A7745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938" y="1184441"/>
            <a:ext cx="2473226" cy="229277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Download Internet Movie Database (IMDb) Logo in SVG Vector or PNG File  Format - Logo.wine">
            <a:extLst>
              <a:ext uri="{FF2B5EF4-FFF2-40B4-BE49-F238E27FC236}">
                <a16:creationId xmlns:a16="http://schemas.microsoft.com/office/drawing/2014/main" id="{722FC2C0-573D-6981-964F-39B92EF9BF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39" t="20879" r="13119" b="23778"/>
          <a:stretch/>
        </p:blipFill>
        <p:spPr bwMode="auto">
          <a:xfrm>
            <a:off x="4394545" y="1119651"/>
            <a:ext cx="2773049" cy="109836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A blue and yellow snake logo&#10;&#10;Description automatically generated">
            <a:extLst>
              <a:ext uri="{FF2B5EF4-FFF2-40B4-BE49-F238E27FC236}">
                <a16:creationId xmlns:a16="http://schemas.microsoft.com/office/drawing/2014/main" id="{50B7DB5B-F715-2478-7754-5886B1F226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4545" y="2218011"/>
            <a:ext cx="2773048" cy="125920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Power Bi Projects :: Photos, videos, logos, illustrations and branding ::  Behance">
            <a:extLst>
              <a:ext uri="{FF2B5EF4-FFF2-40B4-BE49-F238E27FC236}">
                <a16:creationId xmlns:a16="http://schemas.microsoft.com/office/drawing/2014/main" id="{CA40FA7B-CB45-E1B3-C9FA-B4E61BD4E9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5110" y="1020170"/>
            <a:ext cx="2190303" cy="239568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9F85846-62D0-2F4A-F4B1-79E568BCD1B6}"/>
              </a:ext>
            </a:extLst>
          </p:cNvPr>
          <p:cNvCxnSpPr>
            <a:cxnSpLocks/>
          </p:cNvCxnSpPr>
          <p:nvPr/>
        </p:nvCxnSpPr>
        <p:spPr>
          <a:xfrm>
            <a:off x="3245848" y="2230538"/>
            <a:ext cx="964942" cy="0"/>
          </a:xfrm>
          <a:prstGeom prst="straightConnector1">
            <a:avLst/>
          </a:prstGeom>
          <a:ln>
            <a:solidFill>
              <a:schemeClr val="tx1">
                <a:lumMod val="85000"/>
              </a:schemeClr>
            </a:solidFill>
            <a:tailEnd type="triangle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A6DC6C8-DF97-BC26-5B51-3D81362CA4E2}"/>
              </a:ext>
            </a:extLst>
          </p:cNvPr>
          <p:cNvCxnSpPr>
            <a:cxnSpLocks/>
          </p:cNvCxnSpPr>
          <p:nvPr/>
        </p:nvCxnSpPr>
        <p:spPr>
          <a:xfrm>
            <a:off x="7658781" y="2212440"/>
            <a:ext cx="964942" cy="0"/>
          </a:xfrm>
          <a:prstGeom prst="straightConnector1">
            <a:avLst/>
          </a:prstGeom>
          <a:ln>
            <a:solidFill>
              <a:schemeClr val="tx1">
                <a:lumMod val="85000"/>
              </a:schemeClr>
            </a:solidFill>
            <a:tailEnd type="triangle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5974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95CB840F-8E41-4CA5-B79B-25CC80AD2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BFA56A-D6A2-0149-F0F3-0C765E600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6" y="359765"/>
            <a:ext cx="3382638" cy="1124262"/>
          </a:xfrm>
        </p:spPr>
        <p:txBody>
          <a:bodyPr>
            <a:normAutofit/>
          </a:bodyPr>
          <a:lstStyle/>
          <a:p>
            <a:pPr algn="l"/>
            <a:r>
              <a:rPr lang="en-US" sz="3000" dirty="0"/>
              <a:t>     </a:t>
            </a:r>
            <a:r>
              <a:rPr lang="en-US" sz="3200" dirty="0"/>
              <a:t>Dashboard 1</a:t>
            </a:r>
            <a:endParaRPr lang="en-IN" sz="3200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29CCE42-9220-F70B-52A5-5200831838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6" y="1753849"/>
            <a:ext cx="3358084" cy="4460686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1600" dirty="0"/>
              <a:t>The top left table shows the top ten entertainers by total awards.</a:t>
            </a:r>
          </a:p>
          <a:p>
            <a:pPr>
              <a:lnSpc>
                <a:spcPct val="100000"/>
              </a:lnSpc>
            </a:pPr>
            <a:r>
              <a:rPr lang="en-US" sz="1600" dirty="0"/>
              <a:t> The bottom left chart shows the entertainers' total nominations and awards.</a:t>
            </a:r>
          </a:p>
          <a:p>
            <a:pPr>
              <a:lnSpc>
                <a:spcPct val="100000"/>
              </a:lnSpc>
            </a:pPr>
            <a:r>
              <a:rPr lang="en-US" sz="1600" dirty="0"/>
              <a:t>The bottom right chart shows the distribution of different awards.</a:t>
            </a:r>
          </a:p>
          <a:p>
            <a:pPr>
              <a:lnSpc>
                <a:spcPct val="100000"/>
              </a:lnSpc>
            </a:pPr>
            <a:r>
              <a:rPr lang="en-US" sz="1600" dirty="0"/>
              <a:t>Above that, there is a pie chart showing the distribution of professions between singers and actors.</a:t>
            </a:r>
          </a:p>
          <a:p>
            <a:pPr>
              <a:lnSpc>
                <a:spcPct val="100000"/>
              </a:lnSpc>
            </a:pPr>
            <a:r>
              <a:rPr lang="en-US" sz="1600" dirty="0"/>
              <a:t>At the top right, it shows the total number of entertainers and the sum of awards won by all entertainers.</a:t>
            </a:r>
          </a:p>
        </p:txBody>
      </p:sp>
      <p:pic>
        <p:nvPicPr>
          <p:cNvPr id="4" name="Content Placeholder 5" descr="A screenshot of a computer dashboard&#10;&#10;Description automatically generated">
            <a:extLst>
              <a:ext uri="{FF2B5EF4-FFF2-40B4-BE49-F238E27FC236}">
                <a16:creationId xmlns:a16="http://schemas.microsoft.com/office/drawing/2014/main" id="{380EDC14-9A8B-D36B-D248-D64C0AE9364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893"/>
          <a:stretch/>
        </p:blipFill>
        <p:spPr>
          <a:xfrm>
            <a:off x="4915348" y="1376627"/>
            <a:ext cx="6633184" cy="3681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240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91E3E68-B79D-4D0B-9917-2CDE4CDF58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63241E-8A86-1759-80C9-200A35B19F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20328" y="609598"/>
            <a:ext cx="4003903" cy="1204212"/>
          </a:xfrm>
        </p:spPr>
        <p:txBody>
          <a:bodyPr>
            <a:normAutofit/>
          </a:bodyPr>
          <a:lstStyle/>
          <a:p>
            <a:r>
              <a:rPr lang="en-US" sz="3600" dirty="0"/>
              <a:t>Dashboard 2</a:t>
            </a:r>
            <a:endParaRPr lang="en-IN" sz="36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405F23C-C82E-4181-95EA-321F3D891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-10650" y="1"/>
            <a:ext cx="4966697" cy="6858000"/>
          </a:xfrm>
          <a:prstGeom prst="rect">
            <a:avLst/>
          </a:prstGeom>
        </p:spPr>
      </p:pic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004B5ACE-0B77-B93F-3060-04170AFC00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/>
        </p:blipFill>
        <p:spPr>
          <a:xfrm>
            <a:off x="374754" y="1379095"/>
            <a:ext cx="5677805" cy="3912433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BDFDA91-6144-535B-BF8C-CF9C696E2D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5534" y="1933731"/>
            <a:ext cx="4318698" cy="3761117"/>
          </a:xfrm>
        </p:spPr>
        <p:txBody>
          <a:bodyPr anchor="ctr">
            <a:normAutofit/>
          </a:bodyPr>
          <a:lstStyle/>
          <a:p>
            <a:r>
              <a:rPr lang="en-US" sz="2000" dirty="0"/>
              <a:t>This dashboard shows the individual information about the entertainers like total awards, total nominations, winning rate, profession, birth year,  first breakthrough name, last major work year, etc.</a:t>
            </a:r>
          </a:p>
          <a:p>
            <a:r>
              <a:rPr lang="en-US" sz="2000" dirty="0"/>
              <a:t>The left side features a slicer with a list of entertainers, allowing us to select and view their information.</a:t>
            </a:r>
          </a:p>
        </p:txBody>
      </p:sp>
    </p:spTree>
    <p:extLst>
      <p:ext uri="{BB962C8B-B14F-4D97-AF65-F5344CB8AC3E}">
        <p14:creationId xmlns:p14="http://schemas.microsoft.com/office/powerpoint/2010/main" val="2521550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0EF2A0DA-AE81-4A45-972E-646AC2870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 descr="A screenshot of a computer dashboard&#10;&#10;Description automatically generated">
            <a:extLst>
              <a:ext uri="{FF2B5EF4-FFF2-40B4-BE49-F238E27FC236}">
                <a16:creationId xmlns:a16="http://schemas.microsoft.com/office/drawing/2014/main" id="{BF546B68-6BE4-51C3-2234-AA8B5444BF3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893"/>
          <a:stretch/>
        </p:blipFill>
        <p:spPr>
          <a:xfrm>
            <a:off x="-8622" y="10"/>
            <a:ext cx="6739206" cy="3383270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0305A41B-5A9C-994E-4F74-A72A2384518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-10648" y="3383280"/>
            <a:ext cx="6739205" cy="347472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536FA4E-0152-4E27-91DA-0FC22D184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6257026" y="1"/>
            <a:ext cx="5934973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3E6082E-3087-DB97-1183-FCCAB4821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09875" y="2743201"/>
            <a:ext cx="3628742" cy="113925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5400"/>
              <a:t>My Design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2474908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A05AC74-6838-4CD9-B157-B3BB3E2F54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>
            <a:normAutofit/>
          </a:bodyPr>
          <a:lstStyle/>
          <a:p>
            <a:r>
              <a:rPr lang="en-US" dirty="0"/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>
            <a:normAutofit/>
          </a:bodyPr>
          <a:lstStyle/>
          <a:p>
            <a:r>
              <a:rPr lang="en-US" dirty="0"/>
              <a:t>By – V H Nidhi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1935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Custom 35">
      <a:dk1>
        <a:sysClr val="windowText" lastClr="000000"/>
      </a:dk1>
      <a:lt1>
        <a:sysClr val="window" lastClr="FFFFFF"/>
      </a:lt1>
      <a:dk2>
        <a:srgbClr val="4E3B30"/>
      </a:dk2>
      <a:lt2>
        <a:srgbClr val="F4EDD8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Custom 4">
      <a:majorFont>
        <a:latin typeface="Goudy Old Style"/>
        <a:ea typeface=""/>
        <a:cs typeface=""/>
      </a:majorFont>
      <a:minorFont>
        <a:latin typeface="Goudy Old Style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ppt/theme/themeOverride1.xml><?xml version="1.0" encoding="utf-8"?>
<a:themeOverride xmlns:a="http://schemas.openxmlformats.org/drawingml/2006/main">
  <a:clrScheme name="Custom 42">
    <a:dk1>
      <a:sysClr val="windowText" lastClr="000000"/>
    </a:dk1>
    <a:lt1>
      <a:sysClr val="window" lastClr="FFFFFF"/>
    </a:lt1>
    <a:dk2>
      <a:srgbClr val="454551"/>
    </a:dk2>
    <a:lt2>
      <a:srgbClr val="E3E3E5"/>
    </a:lt2>
    <a:accent1>
      <a:srgbClr val="FE09E3"/>
    </a:accent1>
    <a:accent2>
      <a:srgbClr val="00ACF5"/>
    </a:accent2>
    <a:accent3>
      <a:srgbClr val="55CB72"/>
    </a:accent3>
    <a:accent4>
      <a:srgbClr val="EFC926"/>
    </a:accent4>
    <a:accent5>
      <a:srgbClr val="969696"/>
    </a:accent5>
    <a:accent6>
      <a:srgbClr val="D54773"/>
    </a:accent6>
    <a:hlink>
      <a:srgbClr val="6B9F25"/>
    </a:hlink>
    <a:folHlink>
      <a:srgbClr val="8C8C8C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2A3AD49-9331-450C-A2FE-6857A4DB38C6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189B453C-F2B2-4ECA-A6ED-7DBEF1B6D38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3CC670F-05B9-4BB7-BA2C-0DE5B5C1E5D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{4A537332-BDF3-485F-98BE-BD6E28EF7C9D}tf00934815_win32</Template>
  <TotalTime>202</TotalTime>
  <Words>316</Words>
  <Application>Microsoft Office PowerPoint</Application>
  <PresentationFormat>Widescreen</PresentationFormat>
  <Paragraphs>25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Goudy Old Style</vt:lpstr>
      <vt:lpstr>Wingdings 2</vt:lpstr>
      <vt:lpstr>SlateVTI</vt:lpstr>
      <vt:lpstr>Entertainer Data Analytics</vt:lpstr>
      <vt:lpstr>Introduction</vt:lpstr>
      <vt:lpstr>Data Preparation  </vt:lpstr>
      <vt:lpstr>Data Enrichment Process</vt:lpstr>
      <vt:lpstr>     Dashboard 1</vt:lpstr>
      <vt:lpstr>Dashboard 2</vt:lpstr>
      <vt:lpstr>My Design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Nidhi Vellore</dc:creator>
  <cp:lastModifiedBy>Nidhi Vellore</cp:lastModifiedBy>
  <cp:revision>2</cp:revision>
  <dcterms:created xsi:type="dcterms:W3CDTF">2024-07-22T15:16:07Z</dcterms:created>
  <dcterms:modified xsi:type="dcterms:W3CDTF">2024-07-23T07:23:31Z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